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56" r:id="rId3"/>
    <p:sldId id="257" r:id="rId4"/>
    <p:sldId id="258" r:id="rId5"/>
    <p:sldId id="270" r:id="rId6"/>
    <p:sldId id="274" r:id="rId7"/>
    <p:sldId id="276" r:id="rId8"/>
    <p:sldId id="259" r:id="rId9"/>
    <p:sldId id="260" r:id="rId10"/>
    <p:sldId id="261" r:id="rId11"/>
    <p:sldId id="262" r:id="rId12"/>
    <p:sldId id="263" r:id="rId13"/>
    <p:sldId id="264" r:id="rId14"/>
    <p:sldId id="265" r:id="rId15"/>
    <p:sldId id="266" r:id="rId16"/>
    <p:sldId id="275" r:id="rId17"/>
    <p:sldId id="273" r:id="rId18"/>
    <p:sldId id="267" r:id="rId19"/>
    <p:sldId id="271" r:id="rId20"/>
    <p:sldId id="272" r:id="rId21"/>
    <p:sldId id="268" r:id="rId22"/>
    <p:sldId id="26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8869B-6083-4D90-A996-CF4B7FA7C811}" type="datetimeFigureOut">
              <a:rPr lang="ru-RU" smtClean="0"/>
              <a:t>13.11.2021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7AD47-1679-47CA-975F-90F181DDE5D9}" type="slidenum">
              <a:rPr lang="ru-RU" smtClean="0"/>
              <a:t>‹#›</a:t>
            </a:fld>
            <a:endParaRPr lang="ru-RU"/>
          </a:p>
        </p:txBody>
      </p:sp>
    </p:spTree>
    <p:extLst>
      <p:ext uri="{BB962C8B-B14F-4D97-AF65-F5344CB8AC3E}">
        <p14:creationId xmlns:p14="http://schemas.microsoft.com/office/powerpoint/2010/main" val="252627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93ebd0e8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593ebd0e8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b6580e453_0_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b6580e4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b6580e45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b6580e45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b6580e45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b6580e45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b6580e453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b6580e45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b6580e453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b6580e45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93ebd0e8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593ebd0e8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93ebd0e82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593ebd0e8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94fd019ca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94fd019c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94fd019ca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94fd019c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94fd019ca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94fd019c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6580e453_0_1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b6580e45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b6580e453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b6580e45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b6580e453_0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b6580e453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18738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423993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6376"/>
            <a:ext cx="2057400" cy="438785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6376"/>
            <a:ext cx="6019800" cy="43878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99177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62410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536507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076747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1337285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53921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1703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3642090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16255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40D194-B20B-429A-B6CD-7B3FD7216AEC}"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731742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ea typeface="Arial"/>
              <a:cs typeface="Arial"/>
              <a:sym typeface="Arial"/>
            </a:endParaRPr>
          </a:p>
        </p:txBody>
      </p:sp>
      <p:sp>
        <p:nvSpPr>
          <p:cNvPr id="82" name="Google Shape;82;p21"/>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56290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83060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2226813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a:solidFill>
                  <a:srgbClr val="595959"/>
                </a:solidFill>
              </a:rPr>
              <a:pPr/>
              <a:t>‹#›</a:t>
            </a:fld>
            <a:endParaRPr>
              <a:solidFill>
                <a:srgbClr val="595959"/>
              </a:solidFill>
            </a:endParaRPr>
          </a:p>
        </p:txBody>
      </p:sp>
    </p:spTree>
    <p:extLst>
      <p:ext uri="{BB962C8B-B14F-4D97-AF65-F5344CB8AC3E}">
        <p14:creationId xmlns:p14="http://schemas.microsoft.com/office/powerpoint/2010/main" val="425782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40D194-B20B-429A-B6CD-7B3FD7216AEC}" type="datetimeFigureOut">
              <a:rPr lang="ru-RU" smtClean="0"/>
              <a:t>13.11.2021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92848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40D194-B20B-429A-B6CD-7B3FD7216AEC}" type="datetimeFigureOut">
              <a:rPr lang="ru-RU" smtClean="0"/>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39193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40D194-B20B-429A-B6CD-7B3FD7216AEC}" type="datetimeFigureOut">
              <a:rPr lang="ru-RU" smtClean="0"/>
              <a:t>13.11.2021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88702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40D194-B20B-429A-B6CD-7B3FD7216AEC}" type="datetimeFigureOut">
              <a:rPr lang="ru-RU" smtClean="0"/>
              <a:t>13.11.2021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7870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40D194-B20B-429A-B6CD-7B3FD7216AEC}" type="datetimeFigureOut">
              <a:rPr lang="ru-RU" smtClean="0"/>
              <a:t>13.11.2021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37031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40D194-B20B-429A-B6CD-7B3FD7216AEC}" type="datetimeFigureOut">
              <a:rPr lang="ru-RU" smtClean="0"/>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282863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40D194-B20B-429A-B6CD-7B3FD7216AEC}" type="datetimeFigureOut">
              <a:rPr lang="ru-RU" smtClean="0"/>
              <a:t>13.11.2021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6C3373-3E0A-4AE2-A205-02338DD49EC7}" type="slidenum">
              <a:rPr lang="ru-RU" smtClean="0"/>
              <a:t>‹#›</a:t>
            </a:fld>
            <a:endParaRPr lang="ru-RU"/>
          </a:p>
        </p:txBody>
      </p:sp>
    </p:spTree>
    <p:extLst>
      <p:ext uri="{BB962C8B-B14F-4D97-AF65-F5344CB8AC3E}">
        <p14:creationId xmlns:p14="http://schemas.microsoft.com/office/powerpoint/2010/main" val="93680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40D194-B20B-429A-B6CD-7B3FD7216AEC}" type="datetimeFigureOut">
              <a:rPr lang="ru-RU" smtClean="0"/>
              <a:t>13.11.2021</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C3373-3E0A-4AE2-A205-02338DD49EC7}" type="slidenum">
              <a:rPr lang="ru-RU" smtClean="0"/>
              <a:t>‹#›</a:t>
            </a:fld>
            <a:endParaRPr lang="ru-RU"/>
          </a:p>
        </p:txBody>
      </p:sp>
    </p:spTree>
    <p:extLst>
      <p:ext uri="{BB962C8B-B14F-4D97-AF65-F5344CB8AC3E}">
        <p14:creationId xmlns:p14="http://schemas.microsoft.com/office/powerpoint/2010/main" val="236959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ru" kern="0">
                <a:solidFill>
                  <a:srgbClr val="595959"/>
                </a:solidFill>
              </a:rPr>
              <a:pPr/>
              <a:t>‹#›</a:t>
            </a:fld>
            <a:endParaRPr kern="0">
              <a:solidFill>
                <a:srgbClr val="595959"/>
              </a:solidFill>
            </a:endParaRPr>
          </a:p>
        </p:txBody>
      </p:sp>
    </p:spTree>
    <p:extLst>
      <p:ext uri="{BB962C8B-B14F-4D97-AF65-F5344CB8AC3E}">
        <p14:creationId xmlns:p14="http://schemas.microsoft.com/office/powerpoint/2010/main" val="694640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JMT6oRYgkT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Tj_6DcUTRn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hyperlink" Target="https://sciencecases.lib.buffalo.edu/collection/detail.html?case_id=656&amp;id=656"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sciencecases.lib.buffalo.edu/collection/detail.html?case_id=656&amp;id=656"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sciencecases.lib.buffalo.edu/collection/detail.html?case_id=656&amp;id=6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179967"/>
            <a:ext cx="8520600" cy="1304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2800"/>
              <a:buFont typeface="Georgia"/>
              <a:buNone/>
            </a:pPr>
            <a:r>
              <a:rPr lang="ru" sz="2200">
                <a:latin typeface="Times New Roman"/>
                <a:ea typeface="Times New Roman"/>
                <a:cs typeface="Times New Roman"/>
                <a:sym typeface="Times New Roman"/>
              </a:rPr>
              <a:t>Al-Farabi Kazakh National University</a:t>
            </a:r>
            <a:endParaRPr sz="2200">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2800"/>
              <a:buFont typeface="Calibri"/>
              <a:buNone/>
            </a:pPr>
            <a:r>
              <a:rPr lang="ru" sz="2200">
                <a:latin typeface="Times New Roman"/>
                <a:ea typeface="Times New Roman"/>
                <a:cs typeface="Times New Roman"/>
                <a:sym typeface="Times New Roman"/>
              </a:rPr>
              <a:t>Higher School of Medicine</a:t>
            </a:r>
            <a:endParaRPr sz="2200">
              <a:latin typeface="Times New Roman"/>
              <a:ea typeface="Times New Roman"/>
              <a:cs typeface="Times New Roman"/>
              <a:sym typeface="Times New Roman"/>
            </a:endParaRPr>
          </a:p>
        </p:txBody>
      </p:sp>
      <p:sp>
        <p:nvSpPr>
          <p:cNvPr id="100" name="Google Shape;100;p25"/>
          <p:cNvSpPr txBox="1">
            <a:spLocks noGrp="1"/>
          </p:cNvSpPr>
          <p:nvPr>
            <p:ph type="subTitle" idx="1"/>
          </p:nvPr>
        </p:nvSpPr>
        <p:spPr>
          <a:xfrm>
            <a:off x="311700" y="3066800"/>
            <a:ext cx="8520600" cy="99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ru" sz="3000" b="1">
                <a:solidFill>
                  <a:schemeClr val="dk1"/>
                </a:solidFill>
                <a:latin typeface="Times New Roman"/>
                <a:ea typeface="Times New Roman"/>
                <a:cs typeface="Times New Roman"/>
                <a:sym typeface="Times New Roman"/>
              </a:rPr>
              <a:t>Epigenetics</a:t>
            </a:r>
            <a:endParaRPr sz="3000" b="1">
              <a:solidFill>
                <a:schemeClr val="dk1"/>
              </a:solidFill>
              <a:highlight>
                <a:schemeClr val="lt1"/>
              </a:highlight>
              <a:latin typeface="Times New Roman"/>
              <a:ea typeface="Times New Roman"/>
              <a:cs typeface="Times New Roman"/>
              <a:sym typeface="Times New Roman"/>
            </a:endParaRPr>
          </a:p>
        </p:txBody>
      </p:sp>
      <p:sp>
        <p:nvSpPr>
          <p:cNvPr id="4" name="TextBox 3"/>
          <p:cNvSpPr txBox="1"/>
          <p:nvPr/>
        </p:nvSpPr>
        <p:spPr>
          <a:xfrm>
            <a:off x="2627784" y="5114972"/>
            <a:ext cx="5101389" cy="369332"/>
          </a:xfrm>
          <a:prstGeom prst="rect">
            <a:avLst/>
          </a:prstGeom>
          <a:noFill/>
        </p:spPr>
        <p:txBody>
          <a:bodyPr wrap="square" rtlCol="0">
            <a:spAutoFit/>
          </a:bodyPr>
          <a:lstStyle/>
          <a:p>
            <a:r>
              <a:rPr lang="en-US" sz="1800" b="1" dirty="0" smtClean="0">
                <a:latin typeface="Times New Roman" pitchFamily="18" charset="0"/>
                <a:cs typeface="Times New Roman" pitchFamily="18" charset="0"/>
              </a:rPr>
              <a:t>Lecturer: PhD </a:t>
            </a:r>
            <a:r>
              <a:rPr lang="en-US" sz="1800" b="1" dirty="0" err="1" smtClean="0">
                <a:latin typeface="Times New Roman" pitchFamily="18" charset="0"/>
                <a:cs typeface="Times New Roman" pitchFamily="18" charset="0"/>
              </a:rPr>
              <a:t>Pinsky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Ilya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Vladimirovich</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489504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31"/>
          <p:cNvSpPr txBox="1">
            <a:spLocks noGrp="1"/>
          </p:cNvSpPr>
          <p:nvPr>
            <p:ph type="body" idx="1"/>
          </p:nvPr>
        </p:nvSpPr>
        <p:spPr>
          <a:xfrm>
            <a:off x="311700" y="1536633"/>
            <a:ext cx="25551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600" dirty="0">
                <a:solidFill>
                  <a:srgbClr val="21242C"/>
                </a:solidFill>
                <a:highlight>
                  <a:srgbClr val="FFFFFF"/>
                </a:highlight>
                <a:latin typeface="Times New Roman"/>
                <a:ea typeface="Times New Roman"/>
                <a:cs typeface="Times New Roman"/>
                <a:sym typeface="Times New Roman"/>
              </a:rPr>
              <a:t>For example, one of the jobs of the liver is to remove toxic substances like alcohol from the bloodstream. To do this, liver cells express genes encoding subunits (pieces) of an enzyme called alcohol dehydrogenase. This enzyme breaks alcohol down into a non-toxic molecule. The neurons in a person's brain don’t remove toxins from the body, so they keep these genes unexpressed, or “turned off.” Similarly, the cells of the liver don’t send signals using neurotransmitters, so they keep neurotransmitter genes turned off.</a:t>
            </a:r>
            <a:endParaRPr sz="1600" dirty="0">
              <a:latin typeface="Times New Roman"/>
              <a:ea typeface="Times New Roman"/>
              <a:cs typeface="Times New Roman"/>
              <a:sym typeface="Times New Roman"/>
            </a:endParaRPr>
          </a:p>
        </p:txBody>
      </p:sp>
      <p:pic>
        <p:nvPicPr>
          <p:cNvPr id="135" name="Google Shape;135;p31"/>
          <p:cNvPicPr preferRelativeResize="0"/>
          <p:nvPr/>
        </p:nvPicPr>
        <p:blipFill rotWithShape="1">
          <a:blip r:embed="rId3">
            <a:alphaModFix/>
          </a:blip>
          <a:srcRect l="30428" t="16650" r="13013" b="13914"/>
          <a:stretch/>
        </p:blipFill>
        <p:spPr>
          <a:xfrm>
            <a:off x="3022702" y="593368"/>
            <a:ext cx="5809598" cy="5346501"/>
          </a:xfrm>
          <a:prstGeom prst="rect">
            <a:avLst/>
          </a:prstGeom>
          <a:noFill/>
          <a:ln>
            <a:noFill/>
          </a:ln>
        </p:spPr>
      </p:pic>
    </p:spTree>
    <p:extLst>
      <p:ext uri="{BB962C8B-B14F-4D97-AF65-F5344CB8AC3E}">
        <p14:creationId xmlns:p14="http://schemas.microsoft.com/office/powerpoint/2010/main" val="338831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311700" y="59967"/>
            <a:ext cx="8520600" cy="382400"/>
          </a:xfrm>
          <a:prstGeom prst="rect">
            <a:avLst/>
          </a:prstGeom>
        </p:spPr>
        <p:txBody>
          <a:bodyPr spcFirstLastPara="1" wrap="square" lIns="91425" tIns="91425" rIns="91425" bIns="91425" anchor="t" anchorCtr="0">
            <a:noAutofit/>
          </a:bodyPr>
          <a:lstStyle/>
          <a:p>
            <a:pPr marL="0" lvl="0" indent="0" algn="l" rtl="0">
              <a:lnSpc>
                <a:spcPct val="110000"/>
              </a:lnSpc>
              <a:spcBef>
                <a:spcPts val="3600"/>
              </a:spcBef>
              <a:spcAft>
                <a:spcPts val="0"/>
              </a:spcAft>
              <a:buClr>
                <a:schemeClr val="dk1"/>
              </a:buClr>
              <a:buSzPts val="1100"/>
              <a:buFont typeface="Arial"/>
              <a:buNone/>
            </a:pPr>
            <a:r>
              <a:rPr lang="ru" sz="2250" b="1">
                <a:solidFill>
                  <a:srgbClr val="21242C"/>
                </a:solidFill>
                <a:latin typeface="Times New Roman"/>
                <a:ea typeface="Times New Roman"/>
                <a:cs typeface="Times New Roman"/>
                <a:sym typeface="Times New Roman"/>
              </a:rPr>
              <a:t>How do cells "decide" which genes to turn on?</a:t>
            </a:r>
            <a:endParaRPr sz="2250" b="1">
              <a:solidFill>
                <a:srgbClr val="21242C"/>
              </a:solidFill>
              <a:latin typeface="Times New Roman"/>
              <a:ea typeface="Times New Roman"/>
              <a:cs typeface="Times New Roman"/>
              <a:sym typeface="Times New Roman"/>
            </a:endParaRPr>
          </a:p>
          <a:p>
            <a:pPr marL="0" lvl="0" indent="0" algn="l" rtl="0">
              <a:spcBef>
                <a:spcPts val="1200"/>
              </a:spcBef>
              <a:spcAft>
                <a:spcPts val="0"/>
              </a:spcAft>
              <a:buNone/>
            </a:pPr>
            <a:endParaRPr>
              <a:latin typeface="Times New Roman"/>
              <a:ea typeface="Times New Roman"/>
              <a:cs typeface="Times New Roman"/>
              <a:sym typeface="Times New Roman"/>
            </a:endParaRPr>
          </a:p>
        </p:txBody>
      </p:sp>
      <p:sp>
        <p:nvSpPr>
          <p:cNvPr id="141" name="Google Shape;141;p3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fontScale="70000" lnSpcReduction="20000"/>
          </a:bodyPr>
          <a:lstStyle/>
          <a:p>
            <a:pPr marL="0" lvl="0" indent="0" algn="l" rtl="0">
              <a:lnSpc>
                <a:spcPct val="150000"/>
              </a:lnSpc>
              <a:spcBef>
                <a:spcPts val="0"/>
              </a:spcBef>
              <a:spcAft>
                <a:spcPts val="0"/>
              </a:spcAft>
              <a:buClr>
                <a:schemeClr val="dk1"/>
              </a:buClr>
              <a:buSzPts val="1100"/>
              <a:buFont typeface="Arial"/>
              <a:buNone/>
            </a:pPr>
            <a:r>
              <a:rPr lang="ru" dirty="0">
                <a:solidFill>
                  <a:srgbClr val="21242C"/>
                </a:solidFill>
                <a:latin typeface="Times New Roman"/>
                <a:ea typeface="Times New Roman"/>
                <a:cs typeface="Times New Roman"/>
                <a:sym typeface="Times New Roman"/>
              </a:rPr>
              <a:t>Broadly speaking, we can say that a cell's gene expression pattern is determined by information from both inside and outside the cell.</a:t>
            </a:r>
            <a:endParaRPr dirty="0">
              <a:solidFill>
                <a:srgbClr val="21242C"/>
              </a:solidFill>
              <a:latin typeface="Times New Roman"/>
              <a:ea typeface="Times New Roman"/>
              <a:cs typeface="Times New Roman"/>
              <a:sym typeface="Times New Roman"/>
            </a:endParaRPr>
          </a:p>
          <a:p>
            <a:pPr marL="457200" lvl="0" indent="-342900" algn="l" rtl="0">
              <a:lnSpc>
                <a:spcPct val="150000"/>
              </a:lnSpc>
              <a:spcBef>
                <a:spcPts val="2400"/>
              </a:spcBef>
              <a:spcAft>
                <a:spcPts val="0"/>
              </a:spcAft>
              <a:buClr>
                <a:srgbClr val="21242C"/>
              </a:buClr>
              <a:buSzPts val="1800"/>
              <a:buFont typeface="Times New Roman"/>
              <a:buChar char="●"/>
            </a:pPr>
            <a:r>
              <a:rPr lang="ru" dirty="0">
                <a:solidFill>
                  <a:srgbClr val="21242C"/>
                </a:solidFill>
                <a:latin typeface="Times New Roman"/>
                <a:ea typeface="Times New Roman"/>
                <a:cs typeface="Times New Roman"/>
                <a:sym typeface="Times New Roman"/>
              </a:rPr>
              <a:t>Examples of information from </a:t>
            </a:r>
            <a:r>
              <a:rPr lang="ru" u="sng" dirty="0">
                <a:solidFill>
                  <a:srgbClr val="21242C"/>
                </a:solidFill>
                <a:latin typeface="Times New Roman"/>
                <a:ea typeface="Times New Roman"/>
                <a:cs typeface="Times New Roman"/>
                <a:sym typeface="Times New Roman"/>
              </a:rPr>
              <a:t>inside</a:t>
            </a:r>
            <a:r>
              <a:rPr lang="ru" dirty="0">
                <a:solidFill>
                  <a:srgbClr val="21242C"/>
                </a:solidFill>
                <a:latin typeface="Times New Roman"/>
                <a:ea typeface="Times New Roman"/>
                <a:cs typeface="Times New Roman"/>
                <a:sym typeface="Times New Roman"/>
              </a:rPr>
              <a:t> the cell: the proteins it inherited from its mother cell, whether its DNA is damaged, and how much ATP it has.</a:t>
            </a:r>
            <a:endParaRPr dirty="0">
              <a:solidFill>
                <a:srgbClr val="21242C"/>
              </a:solidFill>
              <a:latin typeface="Times New Roman"/>
              <a:ea typeface="Times New Roman"/>
              <a:cs typeface="Times New Roman"/>
              <a:sym typeface="Times New Roman"/>
            </a:endParaRPr>
          </a:p>
          <a:p>
            <a:pPr marL="457200" lvl="0" indent="-342900" algn="l" rtl="0">
              <a:lnSpc>
                <a:spcPct val="150000"/>
              </a:lnSpc>
              <a:spcBef>
                <a:spcPts val="0"/>
              </a:spcBef>
              <a:spcAft>
                <a:spcPts val="0"/>
              </a:spcAft>
              <a:buClr>
                <a:srgbClr val="21242C"/>
              </a:buClr>
              <a:buSzPts val="1800"/>
              <a:buFont typeface="Times New Roman"/>
              <a:buChar char="●"/>
            </a:pPr>
            <a:r>
              <a:rPr lang="ru" dirty="0">
                <a:solidFill>
                  <a:srgbClr val="21242C"/>
                </a:solidFill>
                <a:latin typeface="Times New Roman"/>
                <a:ea typeface="Times New Roman"/>
                <a:cs typeface="Times New Roman"/>
                <a:sym typeface="Times New Roman"/>
              </a:rPr>
              <a:t>Examples of information from </a:t>
            </a:r>
            <a:r>
              <a:rPr lang="ru" u="sng" dirty="0">
                <a:solidFill>
                  <a:srgbClr val="21242C"/>
                </a:solidFill>
                <a:latin typeface="Times New Roman"/>
                <a:ea typeface="Times New Roman"/>
                <a:cs typeface="Times New Roman"/>
                <a:sym typeface="Times New Roman"/>
              </a:rPr>
              <a:t>outside</a:t>
            </a:r>
            <a:r>
              <a:rPr lang="ru" dirty="0">
                <a:solidFill>
                  <a:srgbClr val="21242C"/>
                </a:solidFill>
                <a:latin typeface="Times New Roman"/>
                <a:ea typeface="Times New Roman"/>
                <a:cs typeface="Times New Roman"/>
                <a:sym typeface="Times New Roman"/>
              </a:rPr>
              <a:t> the cell: chemical signals from other cells, mechanical signals from the extracellular matrix, and nutrient levels.</a:t>
            </a:r>
            <a:endParaRPr dirty="0">
              <a:solidFill>
                <a:srgbClr val="21242C"/>
              </a:solidFill>
              <a:latin typeface="Times New Roman"/>
              <a:ea typeface="Times New Roman"/>
              <a:cs typeface="Times New Roman"/>
              <a:sym typeface="Times New Roman"/>
            </a:endParaRPr>
          </a:p>
          <a:p>
            <a:pPr marL="0" lvl="0" indent="0" algn="l" rtl="0">
              <a:spcBef>
                <a:spcPts val="3400"/>
              </a:spcBef>
              <a:spcAft>
                <a:spcPts val="1600"/>
              </a:spcAft>
              <a:buNone/>
            </a:pPr>
            <a:endParaRPr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43906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3"/>
          <p:cNvSpPr txBox="1">
            <a:spLocks noGrp="1"/>
          </p:cNvSpPr>
          <p:nvPr>
            <p:ph type="body" idx="1"/>
          </p:nvPr>
        </p:nvSpPr>
        <p:spPr>
          <a:xfrm>
            <a:off x="311700" y="520633"/>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500">
                <a:solidFill>
                  <a:srgbClr val="21242C"/>
                </a:solidFill>
                <a:highlight>
                  <a:srgbClr val="FFFFFF"/>
                </a:highlight>
                <a:latin typeface="Times New Roman"/>
                <a:ea typeface="Times New Roman"/>
                <a:cs typeface="Times New Roman"/>
                <a:sym typeface="Times New Roman"/>
              </a:rPr>
              <a:t>A growth factor is a chemical signal from a neighboring cell that instructs a target cell to grow and divide. We could say that the cell "notices" the growth factor and "decides" to divide, but how do these processes actually occur?</a:t>
            </a:r>
            <a:endParaRPr>
              <a:latin typeface="Times New Roman"/>
              <a:ea typeface="Times New Roman"/>
              <a:cs typeface="Times New Roman"/>
              <a:sym typeface="Times New Roman"/>
            </a:endParaRPr>
          </a:p>
        </p:txBody>
      </p:sp>
      <p:pic>
        <p:nvPicPr>
          <p:cNvPr id="147" name="Google Shape;147;p33"/>
          <p:cNvPicPr preferRelativeResize="0"/>
          <p:nvPr/>
        </p:nvPicPr>
        <p:blipFill rotWithShape="1">
          <a:blip r:embed="rId3">
            <a:alphaModFix/>
          </a:blip>
          <a:srcRect l="31659" t="15280" r="15932" b="13646"/>
          <a:stretch/>
        </p:blipFill>
        <p:spPr>
          <a:xfrm>
            <a:off x="3275856" y="1281336"/>
            <a:ext cx="5216098" cy="5302767"/>
          </a:xfrm>
          <a:prstGeom prst="rect">
            <a:avLst/>
          </a:prstGeom>
          <a:noFill/>
          <a:ln>
            <a:noFill/>
          </a:ln>
        </p:spPr>
      </p:pic>
    </p:spTree>
    <p:extLst>
      <p:ext uri="{BB962C8B-B14F-4D97-AF65-F5344CB8AC3E}">
        <p14:creationId xmlns:p14="http://schemas.microsoft.com/office/powerpoint/2010/main" val="305818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311700" y="284800"/>
            <a:ext cx="8520600" cy="206000"/>
          </a:xfrm>
          <a:prstGeom prst="rect">
            <a:avLst/>
          </a:prstGeom>
        </p:spPr>
        <p:txBody>
          <a:bodyPr spcFirstLastPara="1" wrap="square" lIns="91425" tIns="91425" rIns="91425" bIns="91425" anchor="t" anchorCtr="0">
            <a:noAutofit/>
          </a:bodyPr>
          <a:lstStyle/>
          <a:p>
            <a:pPr marL="0" lvl="0" indent="0" algn="l" rtl="0">
              <a:lnSpc>
                <a:spcPct val="100000"/>
              </a:lnSpc>
              <a:spcBef>
                <a:spcPts val="3600"/>
              </a:spcBef>
              <a:spcAft>
                <a:spcPts val="0"/>
              </a:spcAft>
              <a:buClr>
                <a:schemeClr val="dk1"/>
              </a:buClr>
              <a:buSzPts val="1100"/>
              <a:buFont typeface="Arial"/>
              <a:buNone/>
            </a:pPr>
            <a:r>
              <a:rPr lang="ru" sz="2250" b="1">
                <a:solidFill>
                  <a:srgbClr val="21242C"/>
                </a:solidFill>
                <a:latin typeface="Times New Roman"/>
                <a:ea typeface="Times New Roman"/>
                <a:cs typeface="Times New Roman"/>
                <a:sym typeface="Times New Roman"/>
              </a:rPr>
              <a:t>Eukaryotic gene expression can be regulated at many stages</a:t>
            </a:r>
            <a:endParaRPr sz="2250" b="1">
              <a:solidFill>
                <a:srgbClr val="21242C"/>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endParaRPr>
              <a:latin typeface="Times New Roman"/>
              <a:ea typeface="Times New Roman"/>
              <a:cs typeface="Times New Roman"/>
              <a:sym typeface="Times New Roman"/>
            </a:endParaRPr>
          </a:p>
        </p:txBody>
      </p:sp>
      <p:sp>
        <p:nvSpPr>
          <p:cNvPr id="153" name="Google Shape;153;p3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ru" sz="1600" dirty="0">
                <a:solidFill>
                  <a:srgbClr val="21242C"/>
                </a:solidFill>
                <a:latin typeface="Times New Roman"/>
                <a:ea typeface="Times New Roman"/>
                <a:cs typeface="Times New Roman"/>
                <a:sym typeface="Times New Roman"/>
              </a:rPr>
              <a:t>Eukaryotic gene expression involves many steps, and almost all of them can be regulated. Different genes are regulated at different points, and it’s not uncommon for a gene (particularly an important or powerful one) to be regulated at multiple steps.</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240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Chromatin accessibility</a:t>
            </a:r>
            <a:r>
              <a:rPr lang="ru" sz="1600" dirty="0">
                <a:solidFill>
                  <a:srgbClr val="21242C"/>
                </a:solidFill>
                <a:latin typeface="Times New Roman"/>
                <a:ea typeface="Times New Roman"/>
                <a:cs typeface="Times New Roman"/>
                <a:sym typeface="Times New Roman"/>
              </a:rPr>
              <a:t>. The structure of chromatin (DNA and its organizing proteins) can be regulated. More </a:t>
            </a:r>
            <a:r>
              <a:rPr lang="ru" sz="1600" dirty="0" smtClean="0">
                <a:solidFill>
                  <a:srgbClr val="21242C"/>
                </a:solidFill>
                <a:latin typeface="Times New Roman"/>
                <a:ea typeface="Times New Roman"/>
                <a:cs typeface="Times New Roman"/>
                <a:sym typeface="Times New Roman"/>
              </a:rPr>
              <a:t>open</a:t>
            </a:r>
            <a:r>
              <a:rPr lang="en-US" sz="1600" dirty="0" err="1" smtClean="0">
                <a:solidFill>
                  <a:srgbClr val="21242C"/>
                </a:solidFill>
                <a:latin typeface="Times New Roman"/>
                <a:ea typeface="Times New Roman"/>
                <a:cs typeface="Times New Roman"/>
                <a:sym typeface="Times New Roman"/>
              </a:rPr>
              <a:t>ed</a:t>
            </a:r>
            <a:r>
              <a:rPr lang="ru" sz="1600" dirty="0" smtClean="0">
                <a:solidFill>
                  <a:srgbClr val="21242C"/>
                </a:solidFill>
                <a:latin typeface="Times New Roman"/>
                <a:ea typeface="Times New Roman"/>
                <a:cs typeface="Times New Roman"/>
                <a:sym typeface="Times New Roman"/>
              </a:rPr>
              <a:t> </a:t>
            </a:r>
            <a:r>
              <a:rPr lang="ru" sz="1600" dirty="0">
                <a:solidFill>
                  <a:srgbClr val="21242C"/>
                </a:solidFill>
                <a:latin typeface="Times New Roman"/>
                <a:ea typeface="Times New Roman"/>
                <a:cs typeface="Times New Roman"/>
                <a:sym typeface="Times New Roman"/>
              </a:rPr>
              <a:t>or “relaxed” chromatin makes a gene more available for transcription.</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Transcription</a:t>
            </a:r>
            <a:r>
              <a:rPr lang="ru" sz="1600" dirty="0">
                <a:solidFill>
                  <a:srgbClr val="21242C"/>
                </a:solidFill>
                <a:latin typeface="Times New Roman"/>
                <a:ea typeface="Times New Roman"/>
                <a:cs typeface="Times New Roman"/>
                <a:sym typeface="Times New Roman"/>
              </a:rPr>
              <a:t>. Transcription is a key regulatory point for many genes. Sets of </a:t>
            </a:r>
            <a:r>
              <a:rPr lang="ru" sz="1600" b="1" dirty="0">
                <a:solidFill>
                  <a:srgbClr val="21242C"/>
                </a:solidFill>
                <a:latin typeface="Times New Roman"/>
                <a:ea typeface="Times New Roman"/>
                <a:cs typeface="Times New Roman"/>
                <a:sym typeface="Times New Roman"/>
              </a:rPr>
              <a:t>transcription factor</a:t>
            </a:r>
            <a:r>
              <a:rPr lang="ru" sz="1600" dirty="0">
                <a:solidFill>
                  <a:srgbClr val="21242C"/>
                </a:solidFill>
                <a:latin typeface="Times New Roman"/>
                <a:ea typeface="Times New Roman"/>
                <a:cs typeface="Times New Roman"/>
                <a:sym typeface="Times New Roman"/>
              </a:rPr>
              <a:t> proteins bind to specific DNA sequences in or near a gene and promote or repress its transcription into an RNA.</a:t>
            </a:r>
            <a:endParaRPr sz="1600" dirty="0">
              <a:solidFill>
                <a:srgbClr val="21242C"/>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21242C"/>
              </a:buClr>
              <a:buSzPts val="1400"/>
              <a:buChar char="●"/>
            </a:pPr>
            <a:r>
              <a:rPr lang="ru" sz="1600" b="1" dirty="0">
                <a:solidFill>
                  <a:srgbClr val="21242C"/>
                </a:solidFill>
                <a:latin typeface="Times New Roman"/>
                <a:ea typeface="Times New Roman"/>
                <a:cs typeface="Times New Roman"/>
                <a:sym typeface="Times New Roman"/>
              </a:rPr>
              <a:t>RNA processing</a:t>
            </a:r>
            <a:r>
              <a:rPr lang="ru" sz="1600" dirty="0">
                <a:solidFill>
                  <a:srgbClr val="21242C"/>
                </a:solidFill>
                <a:latin typeface="Times New Roman"/>
                <a:ea typeface="Times New Roman"/>
                <a:cs typeface="Times New Roman"/>
                <a:sym typeface="Times New Roman"/>
              </a:rPr>
              <a:t>. Splicing, capping, and addition of a poly-A tail to an RNA molecule can be regulated, and so </a:t>
            </a:r>
            <a:r>
              <a:rPr lang="en-US" sz="1600" dirty="0" smtClean="0">
                <a:solidFill>
                  <a:srgbClr val="21242C"/>
                </a:solidFill>
                <a:latin typeface="Times New Roman"/>
                <a:ea typeface="Times New Roman"/>
                <a:cs typeface="Times New Roman"/>
                <a:sym typeface="Times New Roman"/>
              </a:rPr>
              <a:t>it </a:t>
            </a:r>
            <a:r>
              <a:rPr lang="ru" sz="1600" dirty="0" smtClean="0">
                <a:solidFill>
                  <a:srgbClr val="21242C"/>
                </a:solidFill>
                <a:latin typeface="Times New Roman"/>
                <a:ea typeface="Times New Roman"/>
                <a:cs typeface="Times New Roman"/>
                <a:sym typeface="Times New Roman"/>
              </a:rPr>
              <a:t>can </a:t>
            </a:r>
            <a:r>
              <a:rPr lang="ru" sz="1600" dirty="0">
                <a:solidFill>
                  <a:srgbClr val="21242C"/>
                </a:solidFill>
                <a:latin typeface="Times New Roman"/>
                <a:ea typeface="Times New Roman"/>
                <a:cs typeface="Times New Roman"/>
                <a:sym typeface="Times New Roman"/>
              </a:rPr>
              <a:t>exit from the nucleus. Different mRNAs may be made from the same pre-mRNA by </a:t>
            </a:r>
            <a:r>
              <a:rPr lang="ru" sz="1600" b="1" dirty="0">
                <a:solidFill>
                  <a:srgbClr val="21242C"/>
                </a:solidFill>
                <a:latin typeface="Times New Roman"/>
                <a:ea typeface="Times New Roman"/>
                <a:cs typeface="Times New Roman"/>
                <a:sym typeface="Times New Roman"/>
              </a:rPr>
              <a:t>alternative splicing</a:t>
            </a:r>
            <a:r>
              <a:rPr lang="ru" sz="1600" dirty="0">
                <a:solidFill>
                  <a:srgbClr val="21242C"/>
                </a:solidFill>
                <a:latin typeface="Times New Roman"/>
                <a:ea typeface="Times New Roman"/>
                <a:cs typeface="Times New Roman"/>
                <a:sym typeface="Times New Roman"/>
              </a:rPr>
              <a:t>.</a:t>
            </a:r>
            <a:endParaRPr sz="1600" dirty="0">
              <a:solidFill>
                <a:srgbClr val="21242C"/>
              </a:solidFill>
              <a:latin typeface="Times New Roman"/>
              <a:ea typeface="Times New Roman"/>
              <a:cs typeface="Times New Roman"/>
              <a:sym typeface="Times New Roman"/>
            </a:endParaRPr>
          </a:p>
          <a:p>
            <a:pPr marL="0" lvl="0" indent="0" algn="l" rtl="0">
              <a:spcBef>
                <a:spcPts val="3400"/>
              </a:spcBef>
              <a:spcAft>
                <a:spcPts val="1600"/>
              </a:spcAft>
              <a:buNone/>
            </a:pPr>
            <a:endParaRPr sz="1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71515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0" name="Google Shape;160;p35"/>
          <p:cNvPicPr preferRelativeResize="0"/>
          <p:nvPr/>
        </p:nvPicPr>
        <p:blipFill rotWithShape="1">
          <a:blip r:embed="rId3">
            <a:alphaModFix/>
          </a:blip>
          <a:srcRect l="32121" t="17198" r="17931" b="21023"/>
          <a:stretch/>
        </p:blipFill>
        <p:spPr>
          <a:xfrm>
            <a:off x="1443750" y="393504"/>
            <a:ext cx="6680874" cy="6194401"/>
          </a:xfrm>
          <a:prstGeom prst="rect">
            <a:avLst/>
          </a:prstGeom>
          <a:noFill/>
          <a:ln>
            <a:noFill/>
          </a:ln>
        </p:spPr>
      </p:pic>
    </p:spTree>
    <p:extLst>
      <p:ext uri="{BB962C8B-B14F-4D97-AF65-F5344CB8AC3E}">
        <p14:creationId xmlns:p14="http://schemas.microsoft.com/office/powerpoint/2010/main" val="2867636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61579"/>
            <a:ext cx="4608512" cy="660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4007246"/>
            <a:ext cx="3744416" cy="1815882"/>
          </a:xfrm>
          <a:prstGeom prst="rect">
            <a:avLst/>
          </a:prstGeom>
        </p:spPr>
        <p:txBody>
          <a:bodyPr wrap="square">
            <a:spAutoFit/>
          </a:bodyPr>
          <a:lstStyle/>
          <a:p>
            <a:r>
              <a:rPr lang="en-US" sz="1400" dirty="0"/>
              <a:t>https://www.google.com/url?sa=i&amp;url=https%3A%2F%2Fwww.researchgate.net%2Ffigure%2FChromatin-structure-http-csma31csmjmuedu-chemistry-faculty-mohler-chromatinhtm_fig17_322565060&amp;psig=AOvVaw32leZizUvl4BeDvGElBppW&amp;ust=1636375234179000&amp;source=images&amp;cd=vfe&amp;ved=2ahUKEwjgn9j1oob0AhVtl4sKHcSACA0Qr4kDegUIARDLAQ</a:t>
            </a:r>
            <a:endParaRPr lang="ru-RU" sz="1400" dirty="0"/>
          </a:p>
        </p:txBody>
      </p:sp>
    </p:spTree>
    <p:extLst>
      <p:ext uri="{BB962C8B-B14F-4D97-AF65-F5344CB8AC3E}">
        <p14:creationId xmlns:p14="http://schemas.microsoft.com/office/powerpoint/2010/main" val="2863901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79" t="25841" r="41238" b="16013"/>
          <a:stretch/>
        </p:blipFill>
        <p:spPr bwMode="auto">
          <a:xfrm>
            <a:off x="1115616" y="332656"/>
            <a:ext cx="7056784"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112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3" name="Google Shape;173;p37"/>
          <p:cNvPicPr preferRelativeResize="0"/>
          <p:nvPr/>
        </p:nvPicPr>
        <p:blipFill rotWithShape="1">
          <a:blip r:embed="rId3">
            <a:alphaModFix/>
          </a:blip>
          <a:srcRect t="9833" b="6833"/>
          <a:stretch/>
        </p:blipFill>
        <p:spPr>
          <a:xfrm>
            <a:off x="395536" y="301800"/>
            <a:ext cx="8064896" cy="6423768"/>
          </a:xfrm>
          <a:prstGeom prst="rect">
            <a:avLst/>
          </a:prstGeom>
          <a:noFill/>
          <a:ln>
            <a:noFill/>
          </a:ln>
        </p:spPr>
      </p:pic>
    </p:spTree>
    <p:extLst>
      <p:ext uri="{BB962C8B-B14F-4D97-AF65-F5344CB8AC3E}">
        <p14:creationId xmlns:p14="http://schemas.microsoft.com/office/powerpoint/2010/main" val="4239389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89" t="68866" r="26623" b="7217"/>
          <a:stretch/>
        </p:blipFill>
        <p:spPr bwMode="auto">
          <a:xfrm>
            <a:off x="138353" y="1628800"/>
            <a:ext cx="893133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12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275" t="27733" r="27875" b="18134"/>
          <a:stretch/>
        </p:blipFill>
        <p:spPr bwMode="auto">
          <a:xfrm>
            <a:off x="323528" y="332656"/>
            <a:ext cx="856895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235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165775" y="616633"/>
            <a:ext cx="8520600" cy="1351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ru" sz="2400" b="1">
                <a:latin typeface="Cambria"/>
                <a:ea typeface="Cambria"/>
                <a:cs typeface="Cambria"/>
                <a:sym typeface="Cambria"/>
              </a:rPr>
              <a:t>LEARNING OUTCOMES</a:t>
            </a:r>
            <a:endParaRPr sz="2400" b="1">
              <a:latin typeface="Cambria"/>
              <a:ea typeface="Cambria"/>
              <a:cs typeface="Cambria"/>
              <a:sym typeface="Cambria"/>
            </a:endParaRPr>
          </a:p>
          <a:p>
            <a:pPr marL="0" lvl="0" indent="0" algn="l" rtl="0">
              <a:lnSpc>
                <a:spcPct val="100000"/>
              </a:lnSpc>
              <a:spcBef>
                <a:spcPts val="0"/>
              </a:spcBef>
              <a:spcAft>
                <a:spcPts val="0"/>
              </a:spcAft>
              <a:buClr>
                <a:schemeClr val="dk1"/>
              </a:buClr>
              <a:buSzPts val="1800"/>
              <a:buFont typeface="Arial"/>
              <a:buNone/>
            </a:pPr>
            <a:r>
              <a:rPr lang="ru" sz="2400" b="1">
                <a:latin typeface="Cambria"/>
                <a:ea typeface="Cambria"/>
                <a:cs typeface="Cambria"/>
                <a:sym typeface="Cambria"/>
              </a:rPr>
              <a:t>As a result of the lesson you will be able to:</a:t>
            </a:r>
            <a:endParaRPr sz="2400">
              <a:latin typeface="Cambria"/>
              <a:ea typeface="Cambria"/>
              <a:cs typeface="Cambria"/>
              <a:sym typeface="Cambria"/>
            </a:endParaRPr>
          </a:p>
        </p:txBody>
      </p:sp>
      <p:sp>
        <p:nvSpPr>
          <p:cNvPr id="106" name="Google Shape;106;p26"/>
          <p:cNvSpPr txBox="1">
            <a:spLocks noGrp="1"/>
          </p:cNvSpPr>
          <p:nvPr>
            <p:ph type="subTitle" idx="1"/>
          </p:nvPr>
        </p:nvSpPr>
        <p:spPr>
          <a:xfrm>
            <a:off x="165775" y="2009100"/>
            <a:ext cx="8828400" cy="44920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1800"/>
              <a:buFont typeface="Times New Roman"/>
              <a:buChar char="❏"/>
            </a:pPr>
            <a:r>
              <a:rPr lang="ru" sz="1800" b="1" i="1" dirty="0">
                <a:solidFill>
                  <a:schemeClr val="dk1"/>
                </a:solidFill>
                <a:latin typeface="Times New Roman"/>
                <a:ea typeface="Times New Roman"/>
                <a:cs typeface="Times New Roman"/>
                <a:sym typeface="Times New Roman"/>
              </a:rPr>
              <a:t>explain the importance of epigenetic regulation and its role in heritability of cellular traits; </a:t>
            </a:r>
            <a:endParaRPr sz="1800" b="1" i="1"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1800"/>
              <a:buFont typeface="Times New Roman"/>
              <a:buChar char="❏"/>
            </a:pPr>
            <a:r>
              <a:rPr lang="ru" sz="1800" b="1" i="1" dirty="0">
                <a:solidFill>
                  <a:schemeClr val="dk1"/>
                </a:solidFill>
                <a:latin typeface="Times New Roman"/>
                <a:ea typeface="Times New Roman"/>
                <a:cs typeface="Times New Roman"/>
                <a:sym typeface="Times New Roman"/>
              </a:rPr>
              <a:t>explain the role of DNA methylation in regulation of gene expression; </a:t>
            </a:r>
            <a:endParaRPr sz="1800" b="1" i="1" dirty="0">
              <a:solidFill>
                <a:schemeClr val="dk1"/>
              </a:solidFill>
              <a:latin typeface="Times New Roman"/>
              <a:ea typeface="Times New Roman"/>
              <a:cs typeface="Times New Roman"/>
              <a:sym typeface="Times New Roman"/>
            </a:endParaRPr>
          </a:p>
          <a:p>
            <a:pPr marL="457200" lvl="0" indent="-457200" algn="l" rtl="0">
              <a:spcBef>
                <a:spcPts val="0"/>
              </a:spcBef>
              <a:spcAft>
                <a:spcPts val="0"/>
              </a:spcAft>
              <a:buClr>
                <a:schemeClr val="dk1"/>
              </a:buClr>
              <a:buSzPts val="1800"/>
              <a:buFont typeface="Times New Roman"/>
              <a:buChar char="❏"/>
            </a:pPr>
            <a:r>
              <a:rPr lang="ru" sz="1800" b="1" i="1" dirty="0">
                <a:solidFill>
                  <a:schemeClr val="dk1"/>
                </a:solidFill>
                <a:latin typeface="Times New Roman"/>
                <a:ea typeface="Times New Roman"/>
                <a:cs typeface="Times New Roman"/>
                <a:sym typeface="Times New Roman"/>
              </a:rPr>
              <a:t>explain the mechanism of </a:t>
            </a:r>
            <a:r>
              <a:rPr lang="ru" sz="1800" b="1" i="1" dirty="0" smtClean="0">
                <a:solidFill>
                  <a:schemeClr val="dk1"/>
                </a:solidFill>
                <a:latin typeface="Times New Roman"/>
                <a:ea typeface="Times New Roman"/>
                <a:cs typeface="Times New Roman"/>
                <a:sym typeface="Times New Roman"/>
              </a:rPr>
              <a:t>RNAi;</a:t>
            </a:r>
          </a:p>
          <a:p>
            <a:pPr lvl="0" indent="-457200" algn="l">
              <a:buClr>
                <a:schemeClr val="dk1"/>
              </a:buClr>
              <a:buSzPts val="1800"/>
              <a:buFont typeface="Times New Roman"/>
              <a:buChar char="❏"/>
            </a:pPr>
            <a:r>
              <a:rPr lang="en-US" sz="1800" b="1" i="1" dirty="0">
                <a:solidFill>
                  <a:schemeClr val="dk1"/>
                </a:solidFill>
                <a:latin typeface="Times New Roman"/>
                <a:ea typeface="Times New Roman"/>
                <a:cs typeface="Times New Roman"/>
                <a:sym typeface="Times New Roman"/>
              </a:rPr>
              <a:t>describe chromatin structure at the levels of organization: nucleosome, 30-nm fiber, chromosome; </a:t>
            </a:r>
          </a:p>
          <a:p>
            <a:pPr lvl="0" indent="-457200" algn="l">
              <a:buClr>
                <a:schemeClr val="dk1"/>
              </a:buClr>
              <a:buSzPts val="1800"/>
              <a:buFont typeface="Times New Roman"/>
              <a:buChar char="❏"/>
            </a:pPr>
            <a:r>
              <a:rPr lang="en-US" sz="1800" b="1" i="1" dirty="0">
                <a:solidFill>
                  <a:schemeClr val="dk1"/>
                </a:solidFill>
                <a:latin typeface="Times New Roman"/>
                <a:ea typeface="Times New Roman"/>
                <a:cs typeface="Times New Roman"/>
                <a:sym typeface="Times New Roman"/>
              </a:rPr>
              <a:t>explain the effects of histones on transcription; explain how transcription is affected by: nucleosome positioning, histone acetylation and methylation, chromatin remodeling;</a:t>
            </a:r>
          </a:p>
          <a:p>
            <a:pPr lvl="0" indent="-457200" algn="l">
              <a:buClr>
                <a:schemeClr val="dk1"/>
              </a:buClr>
              <a:buSzPts val="1800"/>
              <a:buFont typeface="Times New Roman"/>
              <a:buChar char="❏"/>
            </a:pPr>
            <a:r>
              <a:rPr lang="en-US" sz="1800" b="1" i="1" dirty="0">
                <a:solidFill>
                  <a:schemeClr val="dk1"/>
                </a:solidFill>
                <a:latin typeface="Times New Roman"/>
                <a:ea typeface="Times New Roman"/>
                <a:cs typeface="Times New Roman"/>
                <a:sym typeface="Times New Roman"/>
              </a:rPr>
              <a:t>describe the mechanisms and major players of above mentioned processes</a:t>
            </a:r>
            <a:r>
              <a:rPr lang="en-US" sz="1800" b="1" i="1" dirty="0" smtClean="0">
                <a:solidFill>
                  <a:schemeClr val="dk1"/>
                </a:solidFill>
                <a:latin typeface="Times New Roman"/>
                <a:ea typeface="Times New Roman"/>
                <a:cs typeface="Times New Roman"/>
                <a:sym typeface="Times New Roman"/>
              </a:rPr>
              <a:t>.</a:t>
            </a:r>
            <a:endParaRPr sz="1800" b="1" i="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b="1" i="1"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8942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80" name="Google Shape;180;p38" descr="This sketch video about epigenetics was created by Armando Hasudungan, in collaboration with Professor Susan Clark and Dr Kate Patterson at the Garvan Institute of Medical Research. It has been created for a broad, non-expert audience to highlight key messages about the role epigenetics plays in biological processes like development and diseases such as cancer." title="Epigenetics - An Introduction">
            <a:hlinkClick r:id="rId3"/>
          </p:cNvPr>
          <p:cNvPicPr preferRelativeResize="0"/>
          <p:nvPr/>
        </p:nvPicPr>
        <p:blipFill>
          <a:blip r:embed="rId4">
            <a:alphaModFix/>
          </a:blip>
          <a:stretch>
            <a:fillRect/>
          </a:stretch>
        </p:blipFill>
        <p:spPr>
          <a:xfrm>
            <a:off x="1907704" y="1052736"/>
            <a:ext cx="5472608" cy="4896544"/>
          </a:xfrm>
          <a:prstGeom prst="rect">
            <a:avLst/>
          </a:prstGeom>
          <a:noFill/>
          <a:ln>
            <a:noFill/>
          </a:ln>
        </p:spPr>
      </p:pic>
    </p:spTree>
    <p:extLst>
      <p:ext uri="{BB962C8B-B14F-4D97-AF65-F5344CB8AC3E}">
        <p14:creationId xmlns:p14="http://schemas.microsoft.com/office/powerpoint/2010/main" val="386262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7" name="Google Shape;187;p39" descr="Brief introduction to epigenetic regulation including the the two states of chromatin: euchromatin and heterochromatin.&#10;&#10;Transcript&#10;&#10;Epigenetic regulation encompasses a number of different modifications to chromatin. These include methylation of the DNA on cytosine bases, a modification that can further be oxidized, as well as modification of the histone tails that emanate from the core of the nucleosome. The tails of core histones labeled here can be altered with distinct chemical modifications including methylation of Histone H3, acetylation of Histone H4, and phosphorylation of Histone H2B. Euchromatin is often characterized by a more open and accessible state of the DNA one in which transcription factors have access to their cognate binding sites and can therefore recruit enzymes like histone acetyl transferases that acetylate histone tails and activate genes by recruiting components of the basal transcriptional machinery, including RNA polymerase. Heterochromatin ,in contrast, is thought to be characterized by a more repressive tight&#10;bundling of nucleosomes which impedes transcription factors from gaining access to regulatory sites on the DNA. Methylation of cytosine bases and regions called CpG Islands is a hallmark of transcriptionally repressed heterochromatin. These methylated cytosines in turn recruit proteins like MeCP2 (Methyl CpG binding protein 2) and HP1 (Heterochromatin Protein 1). These proteins are thought to maintain a repressive state of chromatin by inducing histone deacetylation by HDACs as well as histone tail methylation by histone methyltransferase enzymes." title="Epigenetics Overview">
            <a:hlinkClick r:id="rId3"/>
          </p:cNvPr>
          <p:cNvPicPr preferRelativeResize="0"/>
          <p:nvPr/>
        </p:nvPicPr>
        <p:blipFill>
          <a:blip r:embed="rId4">
            <a:alphaModFix/>
          </a:blip>
          <a:stretch>
            <a:fillRect/>
          </a:stretch>
        </p:blipFill>
        <p:spPr>
          <a:xfrm>
            <a:off x="1331640" y="669870"/>
            <a:ext cx="6264696" cy="5579167"/>
          </a:xfrm>
          <a:prstGeom prst="rect">
            <a:avLst/>
          </a:prstGeom>
          <a:noFill/>
          <a:ln>
            <a:noFill/>
          </a:ln>
        </p:spPr>
      </p:pic>
    </p:spTree>
    <p:extLst>
      <p:ext uri="{BB962C8B-B14F-4D97-AF65-F5344CB8AC3E}">
        <p14:creationId xmlns:p14="http://schemas.microsoft.com/office/powerpoint/2010/main" val="2137747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ctrTitle"/>
          </p:nvPr>
        </p:nvSpPr>
        <p:spPr>
          <a:xfrm>
            <a:off x="311700" y="486867"/>
            <a:ext cx="8520600" cy="1349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ru" sz="2800" b="1">
                <a:latin typeface="Cambria"/>
                <a:ea typeface="Cambria"/>
                <a:cs typeface="Cambria"/>
                <a:sym typeface="Cambria"/>
              </a:rPr>
              <a:t>Literature</a:t>
            </a:r>
            <a:endParaRPr b="1">
              <a:latin typeface="Cambria"/>
              <a:ea typeface="Cambria"/>
              <a:cs typeface="Cambria"/>
              <a:sym typeface="Cambria"/>
            </a:endParaRPr>
          </a:p>
        </p:txBody>
      </p:sp>
      <p:sp>
        <p:nvSpPr>
          <p:cNvPr id="112" name="Google Shape;112;p27"/>
          <p:cNvSpPr txBox="1">
            <a:spLocks noGrp="1"/>
          </p:cNvSpPr>
          <p:nvPr>
            <p:ph type="subTitle" idx="1"/>
          </p:nvPr>
        </p:nvSpPr>
        <p:spPr>
          <a:xfrm>
            <a:off x="311700" y="1923833"/>
            <a:ext cx="8176500" cy="40160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SzPts val="2800"/>
              <a:buNone/>
            </a:pPr>
            <a:endParaRPr sz="1800" dirty="0">
              <a:solidFill>
                <a:schemeClr val="dk1"/>
              </a:solidFill>
              <a:latin typeface="Times New Roman"/>
              <a:ea typeface="Times New Roman"/>
              <a:cs typeface="Times New Roman"/>
              <a:sym typeface="Times New Roman"/>
            </a:endParaRPr>
          </a:p>
          <a:p>
            <a:pPr lvl="0" indent="-457200" algn="l">
              <a:buClr>
                <a:schemeClr val="dk1"/>
              </a:buClr>
              <a:buSzPts val="1800"/>
              <a:buFont typeface="Times New Roman"/>
              <a:buAutoNum type="arabicPeriod"/>
            </a:pPr>
            <a:r>
              <a:rPr lang="ru" sz="1800" dirty="0">
                <a:solidFill>
                  <a:schemeClr val="dk1"/>
                </a:solidFill>
                <a:latin typeface="Times New Roman"/>
                <a:ea typeface="Times New Roman"/>
                <a:cs typeface="Times New Roman"/>
                <a:sym typeface="Times New Roman"/>
              </a:rPr>
              <a:t>Alberts et al., pp. 194-207</a:t>
            </a:r>
            <a:r>
              <a:rPr lang="ru" sz="1800" dirty="0" smtClean="0">
                <a:solidFill>
                  <a:schemeClr val="dk1"/>
                </a:solidFill>
                <a:latin typeface="Times New Roman"/>
                <a:ea typeface="Times New Roman"/>
                <a:cs typeface="Times New Roman"/>
                <a:sym typeface="Times New Roman"/>
              </a:rPr>
              <a:t>; Alberts </a:t>
            </a:r>
            <a:r>
              <a:rPr lang="ru" sz="1800" dirty="0">
                <a:solidFill>
                  <a:schemeClr val="dk1"/>
                </a:solidFill>
                <a:latin typeface="Times New Roman"/>
                <a:ea typeface="Times New Roman"/>
                <a:cs typeface="Times New Roman"/>
                <a:sym typeface="Times New Roman"/>
              </a:rPr>
              <a:t>et al., pp. 404-413; Alberts et al., pp. 429-436; </a:t>
            </a:r>
            <a:endParaRPr sz="1800" dirty="0">
              <a:solidFill>
                <a:schemeClr val="dk1"/>
              </a:solidFill>
              <a:latin typeface="Times New Roman"/>
              <a:ea typeface="Times New Roman"/>
              <a:cs typeface="Times New Roman"/>
              <a:sym typeface="Times New Roman"/>
            </a:endParaRPr>
          </a:p>
          <a:p>
            <a:pPr indent="-457200" algn="l">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Weaver, pp. </a:t>
            </a:r>
            <a:r>
              <a:rPr lang="en-US" sz="1800" dirty="0" smtClean="0">
                <a:solidFill>
                  <a:schemeClr val="dk1"/>
                </a:solidFill>
                <a:latin typeface="Times New Roman"/>
                <a:ea typeface="Times New Roman"/>
                <a:cs typeface="Times New Roman"/>
                <a:sym typeface="Times New Roman"/>
              </a:rPr>
              <a:t>355-387</a:t>
            </a:r>
            <a:r>
              <a:rPr lang="ru-RU" sz="1800" dirty="0" smtClean="0">
                <a:solidFill>
                  <a:schemeClr val="dk1"/>
                </a:solidFill>
                <a:latin typeface="Times New Roman"/>
                <a:ea typeface="Times New Roman"/>
                <a:cs typeface="Times New Roman"/>
                <a:sym typeface="Times New Roman"/>
              </a:rPr>
              <a:t>; </a:t>
            </a:r>
            <a:r>
              <a:rPr lang="ru" sz="1800" dirty="0" smtClean="0">
                <a:solidFill>
                  <a:schemeClr val="dk1"/>
                </a:solidFill>
                <a:latin typeface="Times New Roman"/>
                <a:ea typeface="Times New Roman"/>
                <a:cs typeface="Times New Roman"/>
                <a:sym typeface="Times New Roman"/>
              </a:rPr>
              <a:t>Weaver</a:t>
            </a:r>
            <a:r>
              <a:rPr lang="ru" sz="1800" dirty="0">
                <a:solidFill>
                  <a:schemeClr val="dk1"/>
                </a:solidFill>
                <a:latin typeface="Times New Roman"/>
                <a:ea typeface="Times New Roman"/>
                <a:cs typeface="Times New Roman"/>
                <a:sym typeface="Times New Roman"/>
              </a:rPr>
              <a:t>, pp. 488-507</a:t>
            </a:r>
            <a:r>
              <a:rPr lang="ru" sz="1800" dirty="0" smtClean="0">
                <a:solidFill>
                  <a:schemeClr val="dk1"/>
                </a:solidFill>
                <a:latin typeface="Times New Roman"/>
                <a:ea typeface="Times New Roman"/>
                <a:cs typeface="Times New Roman"/>
                <a:sym typeface="Times New Roman"/>
              </a:rPr>
              <a:t>.</a:t>
            </a:r>
            <a:endParaRPr lang="en-US" sz="1800" dirty="0" smtClean="0">
              <a:solidFill>
                <a:schemeClr val="dk1"/>
              </a:solidFill>
              <a:latin typeface="Times New Roman"/>
              <a:ea typeface="Times New Roman"/>
              <a:cs typeface="Times New Roman"/>
              <a:sym typeface="Times New Roman"/>
            </a:endParaRPr>
          </a:p>
          <a:p>
            <a:pPr indent="-457200" algn="l">
              <a:buClr>
                <a:schemeClr val="dk1"/>
              </a:buClr>
              <a:buSzPts val="1800"/>
              <a:buFont typeface="Times New Roman"/>
              <a:buAutoNum type="arabicPeriod"/>
            </a:pPr>
            <a:r>
              <a:rPr lang="en-US" sz="1800" dirty="0">
                <a:solidFill>
                  <a:schemeClr val="dk1"/>
                </a:solidFill>
                <a:latin typeface="Times New Roman"/>
                <a:ea typeface="Times New Roman"/>
                <a:cs typeface="Times New Roman"/>
                <a:sym typeface="Times New Roman"/>
              </a:rPr>
              <a:t>Sarah </a:t>
            </a:r>
            <a:r>
              <a:rPr lang="en-US" sz="1800" dirty="0" smtClean="0">
                <a:solidFill>
                  <a:schemeClr val="dk1"/>
                </a:solidFill>
                <a:latin typeface="Times New Roman"/>
                <a:ea typeface="Times New Roman"/>
                <a:cs typeface="Times New Roman"/>
                <a:sym typeface="Times New Roman"/>
              </a:rPr>
              <a:t>A. </a:t>
            </a:r>
            <a:r>
              <a:rPr lang="en-US" sz="1800" dirty="0" err="1" smtClean="0">
                <a:solidFill>
                  <a:schemeClr val="dk1"/>
                </a:solidFill>
                <a:latin typeface="Times New Roman"/>
                <a:ea typeface="Times New Roman"/>
                <a:cs typeface="Times New Roman"/>
                <a:sym typeface="Times New Roman"/>
              </a:rPr>
              <a:t>Wojiski</a:t>
            </a:r>
            <a:r>
              <a:rPr lang="en-US" sz="1800" dirty="0">
                <a:solidFill>
                  <a:schemeClr val="dk1"/>
                </a:solidFill>
                <a:latin typeface="Times New Roman"/>
                <a:ea typeface="Times New Roman"/>
                <a:cs typeface="Times New Roman"/>
                <a:sym typeface="Times New Roman"/>
              </a:rPr>
              <a:t>. Identical Twins, Identical </a:t>
            </a:r>
            <a:r>
              <a:rPr lang="en-US" sz="1800" dirty="0" smtClean="0">
                <a:solidFill>
                  <a:schemeClr val="dk1"/>
                </a:solidFill>
                <a:latin typeface="Times New Roman"/>
                <a:ea typeface="Times New Roman"/>
                <a:cs typeface="Times New Roman"/>
                <a:sym typeface="Times New Roman"/>
              </a:rPr>
              <a:t>Fates? An Introduction to Epigenetics // Case study. </a:t>
            </a:r>
            <a:r>
              <a:rPr lang="en-US" sz="1800" dirty="0">
                <a:solidFill>
                  <a:schemeClr val="dk1"/>
                </a:solidFill>
                <a:latin typeface="Times New Roman"/>
                <a:ea typeface="Times New Roman"/>
                <a:cs typeface="Times New Roman"/>
                <a:sym typeface="Times New Roman"/>
              </a:rPr>
              <a:t>-  School of Arts and </a:t>
            </a:r>
            <a:r>
              <a:rPr lang="en-US" sz="1800" dirty="0" smtClean="0">
                <a:solidFill>
                  <a:schemeClr val="dk1"/>
                </a:solidFill>
                <a:latin typeface="Times New Roman"/>
                <a:ea typeface="Times New Roman"/>
                <a:cs typeface="Times New Roman"/>
                <a:sym typeface="Times New Roman"/>
              </a:rPr>
              <a:t>Sciences, Massachusetts </a:t>
            </a:r>
            <a:r>
              <a:rPr lang="en-US" sz="1800" dirty="0">
                <a:solidFill>
                  <a:schemeClr val="dk1"/>
                </a:solidFill>
                <a:latin typeface="Times New Roman"/>
                <a:ea typeface="Times New Roman"/>
                <a:cs typeface="Times New Roman"/>
                <a:sym typeface="Times New Roman"/>
              </a:rPr>
              <a:t>College of Pharmacy and Health Sciences, Boston, </a:t>
            </a:r>
            <a:r>
              <a:rPr lang="en-US" sz="1800" dirty="0" smtClean="0">
                <a:solidFill>
                  <a:schemeClr val="dk1"/>
                </a:solidFill>
                <a:latin typeface="Times New Roman"/>
                <a:ea typeface="Times New Roman"/>
                <a:cs typeface="Times New Roman"/>
                <a:sym typeface="Times New Roman"/>
              </a:rPr>
              <a:t>MA. </a:t>
            </a:r>
            <a:r>
              <a:rPr lang="en-US" sz="1800" dirty="0" smtClean="0">
                <a:solidFill>
                  <a:schemeClr val="dk1"/>
                </a:solidFill>
                <a:latin typeface="Times New Roman"/>
                <a:ea typeface="Times New Roman"/>
                <a:cs typeface="Times New Roman"/>
                <a:sym typeface="Times New Roman"/>
                <a:hlinkClick r:id="rId3"/>
              </a:rPr>
              <a:t>https</a:t>
            </a:r>
            <a:r>
              <a:rPr lang="en-US" sz="1800" dirty="0">
                <a:solidFill>
                  <a:schemeClr val="dk1"/>
                </a:solidFill>
                <a:latin typeface="Times New Roman"/>
                <a:ea typeface="Times New Roman"/>
                <a:cs typeface="Times New Roman"/>
                <a:sym typeface="Times New Roman"/>
                <a:hlinkClick r:id="rId3"/>
              </a:rPr>
              <a:t>://</a:t>
            </a:r>
            <a:r>
              <a:rPr lang="en-US" sz="1800" dirty="0" smtClean="0">
                <a:solidFill>
                  <a:schemeClr val="dk1"/>
                </a:solidFill>
                <a:latin typeface="Times New Roman"/>
                <a:ea typeface="Times New Roman"/>
                <a:cs typeface="Times New Roman"/>
                <a:sym typeface="Times New Roman"/>
                <a:hlinkClick r:id="rId3"/>
              </a:rPr>
              <a:t>sciencecases.lib.buffalo.edu/collection/detail.html?case_id=656&amp;id=656</a:t>
            </a:r>
            <a:r>
              <a:rPr lang="en-US" sz="1800" dirty="0" smtClean="0">
                <a:solidFill>
                  <a:schemeClr val="dk1"/>
                </a:solidFill>
                <a:latin typeface="Times New Roman"/>
                <a:ea typeface="Times New Roman"/>
                <a:cs typeface="Times New Roman"/>
                <a:sym typeface="Times New Roman"/>
              </a:rPr>
              <a:t>  </a:t>
            </a:r>
            <a:endParaRPr lang="ru" sz="1800" dirty="0" smtClean="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457200" lvl="0" indent="0" algn="l" rtl="0">
              <a:lnSpc>
                <a:spcPct val="100000"/>
              </a:lnSpc>
              <a:spcBef>
                <a:spcPts val="400"/>
              </a:spcBef>
              <a:spcAft>
                <a:spcPts val="0"/>
              </a:spcAft>
              <a:buSzPts val="2800"/>
              <a:buNone/>
            </a:pPr>
            <a:endParaRPr sz="1800" dirty="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endParaRPr sz="1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215838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fontScale="77500" lnSpcReduction="20000"/>
          </a:bodyPr>
          <a:lstStyle/>
          <a:p>
            <a:pPr marL="114300" indent="0" algn="just">
              <a:buNone/>
            </a:pPr>
            <a:r>
              <a:rPr lang="en-US" b="1" dirty="0">
                <a:latin typeface="Times New Roman" pitchFamily="18" charset="0"/>
                <a:cs typeface="Times New Roman" pitchFamily="18" charset="0"/>
              </a:rPr>
              <a:t>Epigenetics</a:t>
            </a:r>
            <a:r>
              <a:rPr lang="en-US" dirty="0">
                <a:latin typeface="Times New Roman" pitchFamily="18" charset="0"/>
                <a:cs typeface="Times New Roman" pitchFamily="18" charset="0"/>
              </a:rPr>
              <a:t> is the </a:t>
            </a:r>
            <a:r>
              <a:rPr lang="en-US" b="1" dirty="0">
                <a:latin typeface="Times New Roman" pitchFamily="18" charset="0"/>
                <a:cs typeface="Times New Roman" pitchFamily="18" charset="0"/>
              </a:rPr>
              <a:t>study of heritable changes in gene expression </a:t>
            </a:r>
            <a:r>
              <a:rPr lang="en-US" dirty="0">
                <a:latin typeface="Times New Roman" pitchFamily="18" charset="0"/>
                <a:cs typeface="Times New Roman" pitchFamily="18" charset="0"/>
              </a:rPr>
              <a:t>(active versus inactive genes) </a:t>
            </a:r>
            <a:r>
              <a:rPr lang="en-US" b="1" dirty="0">
                <a:latin typeface="Times New Roman" pitchFamily="18" charset="0"/>
                <a:cs typeface="Times New Roman" pitchFamily="18" charset="0"/>
              </a:rPr>
              <a:t>that do not involve changes </a:t>
            </a:r>
            <a:r>
              <a:rPr lang="en-US" b="1" dirty="0" smtClean="0">
                <a:latin typeface="Times New Roman" pitchFamily="18" charset="0"/>
                <a:cs typeface="Times New Roman" pitchFamily="18" charset="0"/>
              </a:rPr>
              <a:t>in </a:t>
            </a:r>
            <a:r>
              <a:rPr lang="en-US" b="1" dirty="0">
                <a:latin typeface="Times New Roman" pitchFamily="18" charset="0"/>
                <a:cs typeface="Times New Roman" pitchFamily="18" charset="0"/>
              </a:rPr>
              <a:t>the underlying DNA sequence</a:t>
            </a:r>
            <a:r>
              <a:rPr lang="en-US" dirty="0">
                <a:latin typeface="Times New Roman" pitchFamily="18" charset="0"/>
                <a:cs typeface="Times New Roman" pitchFamily="18" charset="0"/>
              </a:rPr>
              <a:t> — a change in phenotype without a change in genotype — which in turn affects how cells read the genes. Epigenetic change is a regular and natural occurrence but can also be influenced by several factors including age, the environment/lifestyle, and disease state. Epigenetic modifications can manifest as commonly as the manner in which cells terminally differentiate to end up as skin cells, liver cells, brain cells, etc. Or, epigenetic change can have more damaging effects that can result in diseases like cancer. </a:t>
            </a:r>
            <a:endParaRPr lang="en-US" b="1" dirty="0" smtClean="0">
              <a:latin typeface="Times New Roman" pitchFamily="18" charset="0"/>
              <a:cs typeface="Times New Roman" pitchFamily="18" charset="0"/>
            </a:endParaRPr>
          </a:p>
          <a:p>
            <a:pPr marL="114300" indent="0" algn="just">
              <a:buNone/>
            </a:pPr>
            <a:r>
              <a:rPr lang="en-US" b="1" dirty="0" smtClean="0">
                <a:latin typeface="Times New Roman" pitchFamily="18" charset="0"/>
                <a:cs typeface="Times New Roman" pitchFamily="18" charset="0"/>
              </a:rPr>
              <a:t>So, epigenetics</a:t>
            </a:r>
            <a:r>
              <a:rPr lang="en-US" dirty="0" smtClean="0">
                <a:latin typeface="Times New Roman" pitchFamily="18" charset="0"/>
                <a:cs typeface="Times New Roman" pitchFamily="18" charset="0"/>
              </a:rPr>
              <a:t> is the science about the </a:t>
            </a:r>
            <a:r>
              <a:rPr lang="en-US" b="1" dirty="0" smtClean="0">
                <a:latin typeface="Times New Roman" pitchFamily="18" charset="0"/>
                <a:cs typeface="Times New Roman" pitchFamily="18" charset="0"/>
              </a:rPr>
              <a:t>regulation of gene expression at the molecular level</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24191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496944" cy="514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5929095"/>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3"/>
              </a:rPr>
              <a:t>https://sciencecases.lib.buffalo.edu/collection/detail.html?case_id=656&amp;id=656</a:t>
            </a:r>
            <a:endParaRPr lang="ru-RU" dirty="0"/>
          </a:p>
        </p:txBody>
      </p:sp>
    </p:spTree>
    <p:extLst>
      <p:ext uri="{BB962C8B-B14F-4D97-AF65-F5344CB8AC3E}">
        <p14:creationId xmlns:p14="http://schemas.microsoft.com/office/powerpoint/2010/main" val="4430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43" y="476672"/>
            <a:ext cx="8096250"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5301208"/>
            <a:ext cx="7776864" cy="646331"/>
          </a:xfrm>
          <a:prstGeom prst="rect">
            <a:avLst/>
          </a:prstGeom>
        </p:spPr>
        <p:txBody>
          <a:bodyPr wrap="square">
            <a:spAutoFit/>
          </a:bodyPr>
          <a:lstStyle/>
          <a:p>
            <a:r>
              <a:rPr lang="en-US" dirty="0"/>
              <a:t>https://www.researchgate.net/figure/Simplified-overview-of-main-epigenetic-modifications-A-Chromosomal-DNA-is-packaged_fig1_333836553</a:t>
            </a:r>
            <a:endParaRPr lang="ru-RU" dirty="0"/>
          </a:p>
        </p:txBody>
      </p:sp>
    </p:spTree>
    <p:extLst>
      <p:ext uri="{BB962C8B-B14F-4D97-AF65-F5344CB8AC3E}">
        <p14:creationId xmlns:p14="http://schemas.microsoft.com/office/powerpoint/2010/main" val="2492237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36"/>
          <p:cNvSpPr txBox="1">
            <a:spLocks noGrp="1"/>
          </p:cNvSpPr>
          <p:nvPr>
            <p:ph type="body" idx="1"/>
          </p:nvPr>
        </p:nvSpPr>
        <p:spPr>
          <a:xfrm>
            <a:off x="311700" y="764704"/>
            <a:ext cx="8520600" cy="5327129"/>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400" dirty="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smtClean="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lang="en-US" sz="1400" dirty="0" smtClean="0">
              <a:solidFill>
                <a:srgbClr val="000000"/>
              </a:solidFill>
              <a:latin typeface="Times New Roman"/>
              <a:ea typeface="Times New Roman"/>
              <a:cs typeface="Times New Roman"/>
              <a:sym typeface="Times New Roman"/>
            </a:endParaRPr>
          </a:p>
          <a:p>
            <a:pPr marL="0" lvl="0" indent="0" algn="just" rtl="0">
              <a:spcBef>
                <a:spcPts val="1600"/>
              </a:spcBef>
              <a:spcAft>
                <a:spcPts val="1600"/>
              </a:spcAft>
              <a:buNone/>
            </a:pPr>
            <a:r>
              <a:rPr lang="ru" sz="1800" dirty="0" smtClean="0">
                <a:solidFill>
                  <a:srgbClr val="000000"/>
                </a:solidFill>
                <a:latin typeface="Times New Roman"/>
                <a:ea typeface="Times New Roman"/>
                <a:cs typeface="Times New Roman"/>
                <a:sym typeface="Times New Roman"/>
              </a:rPr>
              <a:t>Figure </a:t>
            </a:r>
            <a:r>
              <a:rPr lang="ru" sz="1800" dirty="0">
                <a:solidFill>
                  <a:srgbClr val="000000"/>
                </a:solidFill>
                <a:latin typeface="Times New Roman"/>
                <a:ea typeface="Times New Roman"/>
                <a:cs typeface="Times New Roman"/>
                <a:sym typeface="Times New Roman"/>
              </a:rPr>
              <a:t>1. Methylation of cytosine to form 5-methylcytosine. SAM (S-adenosyl methionine) serves as the source of the methyl group, giving SAH (S-adenosyl-L-homocysteine) as a by-product.</a:t>
            </a:r>
            <a:endParaRPr sz="1800" dirty="0">
              <a:solidFill>
                <a:srgbClr val="000000"/>
              </a:solidFill>
              <a:latin typeface="Times New Roman"/>
              <a:ea typeface="Times New Roman"/>
              <a:cs typeface="Times New Roman"/>
              <a:sym typeface="Times New Roman"/>
            </a:endParaRPr>
          </a:p>
        </p:txBody>
      </p:sp>
      <p:pic>
        <p:nvPicPr>
          <p:cNvPr id="167" name="Google Shape;167;p36"/>
          <p:cNvPicPr preferRelativeResize="0"/>
          <p:nvPr/>
        </p:nvPicPr>
        <p:blipFill rotWithShape="1">
          <a:blip r:embed="rId3">
            <a:alphaModFix/>
          </a:blip>
          <a:srcRect l="33885" t="34208" r="35089" b="45058"/>
          <a:stretch/>
        </p:blipFill>
        <p:spPr>
          <a:xfrm>
            <a:off x="1187624" y="908720"/>
            <a:ext cx="6624736" cy="3096344"/>
          </a:xfrm>
          <a:prstGeom prst="rect">
            <a:avLst/>
          </a:prstGeom>
          <a:noFill/>
          <a:ln>
            <a:noFill/>
          </a:ln>
        </p:spPr>
      </p:pic>
      <p:sp>
        <p:nvSpPr>
          <p:cNvPr id="2" name="Прямоугольник 1"/>
          <p:cNvSpPr/>
          <p:nvPr/>
        </p:nvSpPr>
        <p:spPr>
          <a:xfrm>
            <a:off x="611560" y="5733256"/>
            <a:ext cx="7704856"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4129215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37"/>
          <p:cNvSpPr txBox="1">
            <a:spLocks noGrp="1"/>
          </p:cNvSpPr>
          <p:nvPr>
            <p:ph type="body" idx="1"/>
          </p:nvPr>
        </p:nvSpPr>
        <p:spPr>
          <a:xfrm>
            <a:off x="251520" y="1601922"/>
            <a:ext cx="4320480" cy="3771294"/>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ru" sz="1800" dirty="0">
                <a:solidFill>
                  <a:srgbClr val="000000"/>
                </a:solidFill>
                <a:latin typeface="Times New Roman"/>
                <a:ea typeface="Times New Roman"/>
                <a:cs typeface="Times New Roman"/>
                <a:sym typeface="Times New Roman"/>
              </a:rPr>
              <a:t>Figure 2. </a:t>
            </a:r>
            <a:r>
              <a:rPr lang="ru" sz="1800" dirty="0" smtClean="0">
                <a:solidFill>
                  <a:srgbClr val="000000"/>
                </a:solidFill>
                <a:latin typeface="Times New Roman"/>
                <a:ea typeface="Times New Roman"/>
                <a:cs typeface="Times New Roman"/>
                <a:sym typeface="Times New Roman"/>
              </a:rPr>
              <a:t>Differential </a:t>
            </a:r>
            <a:r>
              <a:rPr lang="ru" sz="1800" dirty="0">
                <a:solidFill>
                  <a:srgbClr val="000000"/>
                </a:solidFill>
                <a:latin typeface="Times New Roman"/>
                <a:ea typeface="Times New Roman"/>
                <a:cs typeface="Times New Roman"/>
                <a:sym typeface="Times New Roman"/>
              </a:rPr>
              <a:t>DNA methylation between two sets of monozygotic twins, one set at age 3 (left), one set at age 50 (right) using AIMS (</a:t>
            </a:r>
            <a:r>
              <a:rPr lang="ru" sz="1800" dirty="0" smtClean="0">
                <a:solidFill>
                  <a:srgbClr val="000000"/>
                </a:solidFill>
                <a:latin typeface="Times New Roman"/>
                <a:ea typeface="Times New Roman"/>
                <a:cs typeface="Times New Roman"/>
                <a:sym typeface="Times New Roman"/>
              </a:rPr>
              <a:t>amplification </a:t>
            </a:r>
            <a:r>
              <a:rPr lang="ru" sz="1800" dirty="0">
                <a:solidFill>
                  <a:srgbClr val="000000"/>
                </a:solidFill>
                <a:latin typeface="Times New Roman"/>
                <a:ea typeface="Times New Roman"/>
                <a:cs typeface="Times New Roman"/>
                <a:sym typeface="Times New Roman"/>
              </a:rPr>
              <a:t>of intermethylated sites). </a:t>
            </a:r>
            <a:r>
              <a:rPr lang="ru" sz="1800" dirty="0" smtClean="0">
                <a:solidFill>
                  <a:srgbClr val="000000"/>
                </a:solidFill>
                <a:latin typeface="Times New Roman"/>
                <a:ea typeface="Times New Roman"/>
                <a:cs typeface="Times New Roman"/>
                <a:sym typeface="Times New Roman"/>
              </a:rPr>
              <a:t>Different </a:t>
            </a:r>
            <a:r>
              <a:rPr lang="ru" sz="1800" dirty="0">
                <a:solidFill>
                  <a:srgbClr val="000000"/>
                </a:solidFill>
                <a:latin typeface="Times New Roman"/>
                <a:ea typeface="Times New Roman"/>
                <a:cs typeface="Times New Roman"/>
                <a:sym typeface="Times New Roman"/>
              </a:rPr>
              <a:t>bands, corresponding to </a:t>
            </a:r>
            <a:r>
              <a:rPr lang="ru" sz="1800" dirty="0" smtClean="0">
                <a:solidFill>
                  <a:srgbClr val="000000"/>
                </a:solidFill>
                <a:latin typeface="Times New Roman"/>
                <a:ea typeface="Times New Roman"/>
                <a:cs typeface="Times New Roman"/>
                <a:sym typeface="Times New Roman"/>
              </a:rPr>
              <a:t>sibling-specific </a:t>
            </a:r>
            <a:r>
              <a:rPr lang="ru" sz="1800" dirty="0">
                <a:solidFill>
                  <a:srgbClr val="000000"/>
                </a:solidFill>
                <a:latin typeface="Times New Roman"/>
                <a:ea typeface="Times New Roman"/>
                <a:cs typeface="Times New Roman"/>
                <a:sym typeface="Times New Roman"/>
              </a:rPr>
              <a:t>changes of DNA methylation, are indicated with arrows. (Panel A of Figure 2 in Fraga et al., 2005. Epigenetic </a:t>
            </a:r>
            <a:r>
              <a:rPr lang="ru" sz="1800" dirty="0" smtClean="0">
                <a:solidFill>
                  <a:srgbClr val="000000"/>
                </a:solidFill>
                <a:latin typeface="Times New Roman"/>
                <a:ea typeface="Times New Roman"/>
                <a:cs typeface="Times New Roman"/>
                <a:sym typeface="Times New Roman"/>
              </a:rPr>
              <a:t>differences </a:t>
            </a:r>
            <a:r>
              <a:rPr lang="ru" sz="1800" dirty="0">
                <a:solidFill>
                  <a:srgbClr val="000000"/>
                </a:solidFill>
                <a:latin typeface="Times New Roman"/>
                <a:ea typeface="Times New Roman"/>
                <a:cs typeface="Times New Roman"/>
                <a:sym typeface="Times New Roman"/>
              </a:rPr>
              <a:t>arise during the lifetime of monozygotic twins. PNAS 102:10604–10609. Copyright 2005 National Academy of Sciences, USA.)</a:t>
            </a:r>
            <a:endParaRPr sz="1800" dirty="0">
              <a:solidFill>
                <a:srgbClr val="000000"/>
              </a:solidFill>
              <a:latin typeface="Times New Roman"/>
              <a:ea typeface="Times New Roman"/>
              <a:cs typeface="Times New Roman"/>
              <a:sym typeface="Times New Roman"/>
            </a:endParaRPr>
          </a:p>
        </p:txBody>
      </p:sp>
      <p:pic>
        <p:nvPicPr>
          <p:cNvPr id="174" name="Google Shape;174;p37"/>
          <p:cNvPicPr preferRelativeResize="0"/>
          <p:nvPr/>
        </p:nvPicPr>
        <p:blipFill rotWithShape="1">
          <a:blip r:embed="rId3">
            <a:alphaModFix/>
          </a:blip>
          <a:srcRect l="37589" t="30126" r="40355" b="38492"/>
          <a:stretch/>
        </p:blipFill>
        <p:spPr>
          <a:xfrm>
            <a:off x="5004048" y="1402303"/>
            <a:ext cx="3816818" cy="4186937"/>
          </a:xfrm>
          <a:prstGeom prst="rect">
            <a:avLst/>
          </a:prstGeom>
          <a:noFill/>
          <a:ln>
            <a:noFill/>
          </a:ln>
        </p:spPr>
      </p:pic>
      <p:sp>
        <p:nvSpPr>
          <p:cNvPr id="3" name="Прямоугольник 2"/>
          <p:cNvSpPr/>
          <p:nvPr/>
        </p:nvSpPr>
        <p:spPr>
          <a:xfrm>
            <a:off x="971600" y="5601510"/>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372205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body" idx="1"/>
          </p:nvPr>
        </p:nvSpPr>
        <p:spPr>
          <a:xfrm>
            <a:off x="311700" y="927032"/>
            <a:ext cx="4116284" cy="466220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600" dirty="0">
                <a:solidFill>
                  <a:srgbClr val="000000"/>
                </a:solidFill>
                <a:latin typeface="Times New Roman"/>
                <a:ea typeface="Times New Roman"/>
                <a:cs typeface="Times New Roman"/>
                <a:sym typeface="Times New Roman"/>
              </a:rPr>
              <a:t>Figure 3. Mapping of chromosomal regions with </a:t>
            </a:r>
            <a:r>
              <a:rPr lang="ru" sz="1600" dirty="0" smtClean="0">
                <a:solidFill>
                  <a:srgbClr val="000000"/>
                </a:solidFill>
                <a:latin typeface="Times New Roman"/>
                <a:ea typeface="Times New Roman"/>
                <a:cs typeface="Times New Roman"/>
                <a:sym typeface="Times New Roman"/>
              </a:rPr>
              <a:t>differential </a:t>
            </a:r>
            <a:r>
              <a:rPr lang="ru" sz="1600" dirty="0">
                <a:solidFill>
                  <a:srgbClr val="000000"/>
                </a:solidFill>
                <a:latin typeface="Times New Roman"/>
                <a:ea typeface="Times New Roman"/>
                <a:cs typeface="Times New Roman"/>
                <a:sym typeface="Times New Roman"/>
              </a:rPr>
              <a:t>DNA methylation in monozygotic twins using comparative genomic hybridization for methylated DNA. Four representative </a:t>
            </a:r>
            <a:r>
              <a:rPr lang="ru" sz="1600" dirty="0" smtClean="0">
                <a:solidFill>
                  <a:srgbClr val="000000"/>
                </a:solidFill>
                <a:latin typeface="Times New Roman"/>
                <a:ea typeface="Times New Roman"/>
                <a:cs typeface="Times New Roman"/>
                <a:sym typeface="Times New Roman"/>
              </a:rPr>
              <a:t>chromosome </a:t>
            </a:r>
            <a:r>
              <a:rPr lang="ru" sz="1600" dirty="0">
                <a:solidFill>
                  <a:srgbClr val="000000"/>
                </a:solidFill>
                <a:latin typeface="Times New Roman"/>
                <a:ea typeface="Times New Roman"/>
                <a:cs typeface="Times New Roman"/>
                <a:sym typeface="Times New Roman"/>
              </a:rPr>
              <a:t>pairs are shown. Methylated DNA from one twin was labeled with a red </a:t>
            </a:r>
            <a:r>
              <a:rPr lang="ru" sz="1600" dirty="0" smtClean="0">
                <a:solidFill>
                  <a:srgbClr val="000000"/>
                </a:solidFill>
                <a:latin typeface="Times New Roman"/>
                <a:ea typeface="Times New Roman"/>
                <a:cs typeface="Times New Roman"/>
                <a:sym typeface="Times New Roman"/>
              </a:rPr>
              <a:t>fluorescent </a:t>
            </a:r>
            <a:r>
              <a:rPr lang="ru" sz="1600" dirty="0">
                <a:solidFill>
                  <a:srgbClr val="000000"/>
                </a:solidFill>
                <a:latin typeface="Times New Roman"/>
                <a:ea typeface="Times New Roman"/>
                <a:cs typeface="Times New Roman"/>
                <a:sym typeface="Times New Roman"/>
              </a:rPr>
              <a:t>dye, while methylated DNA from the other twin in the pair was labeled with a green dye. Both sets of twin DNA were hybridized to normal metaphase chromosomes. </a:t>
            </a:r>
            <a:r>
              <a:rPr lang="ru" sz="1600" dirty="0" smtClean="0">
                <a:solidFill>
                  <a:srgbClr val="000000"/>
                </a:solidFill>
                <a:latin typeface="Times New Roman"/>
                <a:ea typeface="Times New Roman"/>
                <a:cs typeface="Times New Roman"/>
                <a:sym typeface="Times New Roman"/>
              </a:rPr>
              <a:t>The </a:t>
            </a:r>
            <a:r>
              <a:rPr lang="ru" sz="1600" dirty="0">
                <a:solidFill>
                  <a:srgbClr val="000000"/>
                </a:solidFill>
                <a:latin typeface="Times New Roman"/>
                <a:ea typeface="Times New Roman"/>
                <a:cs typeface="Times New Roman"/>
                <a:sym typeface="Times New Roman"/>
              </a:rPr>
              <a:t>yellow color represents equal amounts of red and green dye hybridizing to the chromosomes, indicative of similar levels of DNA methylation at those particular chromosomal locations. (Figure 3 of Fraga et al., 2005. Epigenetic </a:t>
            </a:r>
            <a:r>
              <a:rPr lang="ru" sz="1600" dirty="0" smtClean="0">
                <a:solidFill>
                  <a:srgbClr val="000000"/>
                </a:solidFill>
                <a:latin typeface="Times New Roman"/>
                <a:ea typeface="Times New Roman"/>
                <a:cs typeface="Times New Roman"/>
                <a:sym typeface="Times New Roman"/>
              </a:rPr>
              <a:t>differences </a:t>
            </a:r>
            <a:r>
              <a:rPr lang="ru" sz="1600" dirty="0">
                <a:solidFill>
                  <a:srgbClr val="000000"/>
                </a:solidFill>
                <a:latin typeface="Times New Roman"/>
                <a:ea typeface="Times New Roman"/>
                <a:cs typeface="Times New Roman"/>
                <a:sym typeface="Times New Roman"/>
              </a:rPr>
              <a:t>arise during the lifetime of monozygotic twins. PNAS 102:10604–10609. Copyright 2005 National Academy of Sciences, USA.)</a:t>
            </a:r>
            <a:endParaRPr sz="1600" dirty="0">
              <a:solidFill>
                <a:srgbClr val="000000"/>
              </a:solidFill>
              <a:latin typeface="Times New Roman"/>
              <a:ea typeface="Times New Roman"/>
              <a:cs typeface="Times New Roman"/>
              <a:sym typeface="Times New Roman"/>
            </a:endParaRPr>
          </a:p>
        </p:txBody>
      </p:sp>
      <p:pic>
        <p:nvPicPr>
          <p:cNvPr id="181" name="Google Shape;181;p38"/>
          <p:cNvPicPr preferRelativeResize="0"/>
          <p:nvPr/>
        </p:nvPicPr>
        <p:blipFill rotWithShape="1">
          <a:blip r:embed="rId3">
            <a:alphaModFix/>
          </a:blip>
          <a:srcRect l="50963" t="22389" r="25316" b="8420"/>
          <a:stretch/>
        </p:blipFill>
        <p:spPr>
          <a:xfrm>
            <a:off x="5004048" y="137923"/>
            <a:ext cx="3312368" cy="6171397"/>
          </a:xfrm>
          <a:prstGeom prst="rect">
            <a:avLst/>
          </a:prstGeom>
          <a:noFill/>
          <a:ln>
            <a:noFill/>
          </a:ln>
        </p:spPr>
      </p:pic>
      <p:sp>
        <p:nvSpPr>
          <p:cNvPr id="4" name="Прямоугольник 3"/>
          <p:cNvSpPr/>
          <p:nvPr/>
        </p:nvSpPr>
        <p:spPr>
          <a:xfrm>
            <a:off x="251520" y="6418406"/>
            <a:ext cx="7488832" cy="369332"/>
          </a:xfrm>
          <a:prstGeom prst="rect">
            <a:avLst/>
          </a:prstGeom>
        </p:spPr>
        <p:txBody>
          <a:bodyPr wrap="square">
            <a:spAutoFit/>
          </a:bodyPr>
          <a:lstStyle/>
          <a:p>
            <a:r>
              <a:rPr lang="en-US" dirty="0">
                <a:solidFill>
                  <a:schemeClr val="dk1"/>
                </a:solidFill>
                <a:latin typeface="Times New Roman"/>
                <a:ea typeface="Times New Roman"/>
                <a:cs typeface="Times New Roman"/>
                <a:sym typeface="Times New Roman"/>
                <a:hlinkClick r:id="rId4"/>
              </a:rPr>
              <a:t>https://sciencecases.lib.buffalo.edu/collection/detail.html?case_id=656&amp;id=656</a:t>
            </a:r>
            <a:endParaRPr lang="ru-RU" dirty="0"/>
          </a:p>
        </p:txBody>
      </p:sp>
    </p:spTree>
    <p:extLst>
      <p:ext uri="{BB962C8B-B14F-4D97-AF65-F5344CB8AC3E}">
        <p14:creationId xmlns:p14="http://schemas.microsoft.com/office/powerpoint/2010/main" val="1680511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1005</Words>
  <Application>Microsoft Office PowerPoint</Application>
  <PresentationFormat>Экран (4:3)</PresentationFormat>
  <Paragraphs>47</Paragraphs>
  <Slides>21</Slides>
  <Notes>14</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Тема Office</vt:lpstr>
      <vt:lpstr>Simple Light</vt:lpstr>
      <vt:lpstr>Al-Farabi Kazakh National University Higher School of Medicine</vt:lpstr>
      <vt:lpstr>LEARNING OUTCOMES As a result of the lesson you will be able to:</vt:lpstr>
      <vt:lpstr>Literature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How do cells "decide" which genes to turn on? </vt:lpstr>
      <vt:lpstr>Презентация PowerPoint</vt:lpstr>
      <vt:lpstr>Eukaryotic gene expression can be regulated at many stages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Al-Farabi Kazakh National University Higher School of Medicine</dc:title>
  <dc:creator>User</dc:creator>
  <cp:lastModifiedBy>User</cp:lastModifiedBy>
  <cp:revision>29</cp:revision>
  <dcterms:created xsi:type="dcterms:W3CDTF">2021-11-04T12:31:57Z</dcterms:created>
  <dcterms:modified xsi:type="dcterms:W3CDTF">2021-11-13T14:09:34Z</dcterms:modified>
</cp:coreProperties>
</file>